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91" r:id="rId2"/>
    <p:sldMasterId id="2147483699" r:id="rId3"/>
    <p:sldMasterId id="2147483714" r:id="rId4"/>
    <p:sldMasterId id="2147483832" r:id="rId5"/>
  </p:sldMasterIdLst>
  <p:notesMasterIdLst>
    <p:notesMasterId r:id="rId24"/>
  </p:notesMasterIdLst>
  <p:sldIdLst>
    <p:sldId id="257" r:id="rId6"/>
    <p:sldId id="258" r:id="rId7"/>
    <p:sldId id="260" r:id="rId8"/>
    <p:sldId id="299" r:id="rId9"/>
    <p:sldId id="282" r:id="rId10"/>
    <p:sldId id="283" r:id="rId11"/>
    <p:sldId id="284" r:id="rId12"/>
    <p:sldId id="270" r:id="rId13"/>
    <p:sldId id="271" r:id="rId14"/>
    <p:sldId id="273" r:id="rId15"/>
    <p:sldId id="300" r:id="rId16"/>
    <p:sldId id="301" r:id="rId17"/>
    <p:sldId id="293" r:id="rId18"/>
    <p:sldId id="302" r:id="rId19"/>
    <p:sldId id="303" r:id="rId20"/>
    <p:sldId id="267" r:id="rId21"/>
    <p:sldId id="269" r:id="rId22"/>
    <p:sldId id="2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663"/>
    <a:srgbClr val="028CC7"/>
    <a:srgbClr val="8BC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74" autoAdjust="0"/>
    <p:restoredTop sz="94674"/>
  </p:normalViewPr>
  <p:slideViewPr>
    <p:cSldViewPr snapToGrid="0" snapToObjects="1">
      <p:cViewPr varScale="1">
        <p:scale>
          <a:sx n="56" d="100"/>
          <a:sy n="56" d="100"/>
        </p:scale>
        <p:origin x="4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Industry Average </c:v>
                </c:pt>
              </c:strCache>
            </c:strRef>
          </c:tx>
          <c:spPr>
            <a:solidFill>
              <a:srgbClr val="028CC7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Invoice Processing Costs Per Month</c:v>
                </c:pt>
                <c:pt idx="1">
                  <c:v>Paper Check Processing Costs Per Month</c:v>
                </c:pt>
              </c:strCache>
            </c:strRef>
          </c:cat>
          <c:val>
            <c:numRef>
              <c:f>Sheet1!$B$2:$B$3</c:f>
              <c:numCache>
                <c:formatCode>"$"#,##0.00_);[Red]\("$"#,##0.00\)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0F-764A-88B8-7EC14E2B47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AvidXchange</c:v>
                </c:pt>
              </c:strCache>
            </c:strRef>
          </c:tx>
          <c:spPr>
            <a:solidFill>
              <a:srgbClr val="8BC144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Invoice Processing Costs Per Month</c:v>
                </c:pt>
                <c:pt idx="1">
                  <c:v>Paper Check Processing Costs Per Month</c:v>
                </c:pt>
              </c:strCache>
            </c:strRef>
          </c:cat>
          <c:val>
            <c:numRef>
              <c:f>Sheet1!$C$2:$C$3</c:f>
              <c:numCache>
                <c:formatCode>"$"#,##0.00_);[Red]\("$"#,##0.00\)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0F-764A-88B8-7EC14E2B47E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933983760"/>
        <c:axId val="541069056"/>
      </c:barChart>
      <c:catAx>
        <c:axId val="93398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069056"/>
        <c:crosses val="autoZero"/>
        <c:auto val="1"/>
        <c:lblAlgn val="ctr"/>
        <c:lblOffset val="100"/>
        <c:noMultiLvlLbl val="0"/>
      </c:catAx>
      <c:valAx>
        <c:axId val="54106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398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9F506-887F-46BC-9BB3-1AB8A021A6DF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9C8C9-2B14-433E-81D1-668AF80F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0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0" y="2482030"/>
            <a:ext cx="9875520" cy="1653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051300"/>
            <a:ext cx="10363200" cy="131058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489994"/>
            <a:ext cx="8534400" cy="7584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19" y="6366294"/>
            <a:ext cx="484938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5080" y="2482030"/>
            <a:ext cx="9875520" cy="165354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354F"/>
                </a:solidFill>
              </a:rPr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5381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354F"/>
                </a:solidFill>
              </a:rPr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6115050"/>
            <a:ext cx="3143250" cy="6163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686" y="1"/>
            <a:ext cx="12202687" cy="6210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24" y="2646461"/>
            <a:ext cx="11026501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924" y="1146273"/>
            <a:ext cx="11026501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06745" y="6366294"/>
            <a:ext cx="4849384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654B8A-7F20-7649-A5EC-323007CCE19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A4D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00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0" y="2482030"/>
            <a:ext cx="9875520" cy="1653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051300"/>
            <a:ext cx="10363200" cy="131058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489994"/>
            <a:ext cx="8534400" cy="7584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19" y="6366294"/>
            <a:ext cx="484938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686" y="1"/>
            <a:ext cx="12202687" cy="6210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24" y="2646461"/>
            <a:ext cx="11026501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924" y="1146273"/>
            <a:ext cx="11026501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06745" y="6366294"/>
            <a:ext cx="4849384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654B8A-7F20-7649-A5EC-323007CCE19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1701" y="1242559"/>
            <a:ext cx="12695402" cy="48455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4E74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94C84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5AA3D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964E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354F"/>
                </a:solidFill>
              </a:rPr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5381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354F"/>
                </a:solidFill>
              </a:rPr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6115050"/>
            <a:ext cx="3143250" cy="6163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1701" y="1242559"/>
            <a:ext cx="12695402" cy="48455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A4D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00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A1022CC1-42A1-A04F-8B2B-56226BB8B3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69"/>
          <a:stretch/>
        </p:blipFill>
        <p:spPr>
          <a:xfrm>
            <a:off x="6551403" y="0"/>
            <a:ext cx="564059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6C112-BCF2-C44C-994B-B92D9BDB2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3847"/>
            <a:ext cx="5758543" cy="1690915"/>
          </a:xfrm>
        </p:spPr>
        <p:txBody>
          <a:bodyPr anchor="t"/>
          <a:lstStyle>
            <a:lvl1pPr algn="l">
              <a:defRPr sz="6000">
                <a:solidFill>
                  <a:srgbClr val="A6D13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1FFBB-1695-3741-A02F-4D1537A72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6838"/>
            <a:ext cx="5758543" cy="87736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24E6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0126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394F99-EA1E-374B-B15F-A99C593C36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6D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Regula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8A2D2-3352-E049-8DA8-0AD092055C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1" r="13541" b="149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935F93-4C97-AA4C-9D6B-9BFE2DB04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3847"/>
            <a:ext cx="5758543" cy="1690915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9A9CBD-5128-474B-B5E4-D0033890D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6838"/>
            <a:ext cx="5758543" cy="87736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B396F-9F2E-AA4F-93CF-A07A50C86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2" y="6067427"/>
            <a:ext cx="2908386" cy="7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5991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394F99-EA1E-374B-B15F-A99C593C36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4E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Regula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8A2D2-3352-E049-8DA8-0AD092055C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lum bright="4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91" r="13541" b="149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935F93-4C97-AA4C-9D6B-9BFE2DB04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3847"/>
            <a:ext cx="5758543" cy="1690915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9A9CBD-5128-474B-B5E4-D0033890D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6838"/>
            <a:ext cx="5758543" cy="87736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B396F-9F2E-AA4F-93CF-A07A50C86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52" y="6067427"/>
            <a:ext cx="2908386" cy="7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46413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0DFB-4382-3A4C-9A25-7D20B561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C922-EED5-EA4A-BF09-3285BEA99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B5918-C856-3243-B53B-DF944D892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©2019 PROPRIETARY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306DB-D7A2-964B-987F-4D8C160A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24386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03DC-5B4C-6E45-9887-FA9ACA75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9BA0A7D-86C0-4848-A9CA-E9009ACA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©2019 PROPRIETARY AND CONFIDENTIAL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3353653-3ACC-9740-BBA2-530DA139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6108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C31D4-BB9C-3A41-939A-727EC0639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©2019 PROPRIETARY AND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526BE-DE39-2A45-9D57-BE8D8859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8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4E74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903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5693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099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3207824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35698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67053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9377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844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94C84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5AA3D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964E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731417"/>
            <a:ext cx="11936697" cy="1336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8641"/>
            <a:ext cx="10972800" cy="428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TRIANGLE.png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18" b="44546"/>
          <a:stretch/>
        </p:blipFill>
        <p:spPr>
          <a:xfrm>
            <a:off x="11718509" y="6313685"/>
            <a:ext cx="490424" cy="5609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65" r:id="rId15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4267" kern="1200" cap="all">
          <a:solidFill>
            <a:srgbClr val="0078B9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8B9"/>
        </a:buClr>
        <a:buSzPct val="100000"/>
        <a:buFont typeface="Wingdings" charset="2"/>
        <a:buChar char="§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1701" y="-47064"/>
            <a:ext cx="12695402" cy="69521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" y="6255979"/>
            <a:ext cx="2954407" cy="452477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731417"/>
            <a:ext cx="11936697" cy="1336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8641"/>
            <a:ext cx="10972800" cy="428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TRIANGLE.png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8718" b="44546"/>
          <a:stretch/>
        </p:blipFill>
        <p:spPr>
          <a:xfrm>
            <a:off x="11718509" y="6313685"/>
            <a:ext cx="490424" cy="5609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4267" kern="1200" cap="all">
          <a:solidFill>
            <a:srgbClr val="0078B9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8B9"/>
        </a:buClr>
        <a:buSzPct val="100000"/>
        <a:buFont typeface="Wingdings" charset="2"/>
        <a:buChar char="§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 cstate="screen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51701" y="-47064"/>
            <a:ext cx="12695402" cy="69521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401" y="6255979"/>
            <a:ext cx="2954407" cy="452477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6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C2AE74-A78A-DA48-809B-78D8C803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56344-FF21-9546-8892-261F7AC75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5BDC9-2B5D-534C-B279-1FB604FE2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5CFEB-E2F0-8D4F-80B4-009949634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tx1">
                    <a:tint val="75000"/>
                  </a:schemeClr>
                </a:solidFill>
                <a:latin typeface="Helvetica Regular" pitchFamily="2" charset="0"/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72FF9-42C7-4B47-97D5-9C8312872B9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21" y="6248840"/>
            <a:ext cx="2620974" cy="47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4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A6D137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24E68"/>
          </a:solidFill>
          <a:latin typeface="Helvetica Regular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24E68"/>
          </a:solidFill>
          <a:latin typeface="Helvetica Regular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24E68"/>
          </a:solidFill>
          <a:latin typeface="Helvetica Regular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24E68"/>
          </a:solidFill>
          <a:latin typeface="Helvetica Regular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24E68"/>
          </a:solidFill>
          <a:latin typeface="Helvetica Regular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vidxchange.com/page/45-day-implementation-pricing" TargetMode="Externa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50962"/>
            <a:ext cx="5758543" cy="235607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to Sell AP Automation to Your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551613"/>
            <a:ext cx="2743200" cy="331787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0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84826"/>
            <a:ext cx="10972800" cy="711200"/>
          </a:xfrm>
        </p:spPr>
        <p:txBody>
          <a:bodyPr>
            <a:normAutofit/>
          </a:bodyPr>
          <a:lstStyle/>
          <a:p>
            <a:r>
              <a:rPr lang="en-US" b="1" dirty="0"/>
              <a:t>Impact of Automating Payables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197" y="1190326"/>
            <a:ext cx="7377607" cy="4587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167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571500" y="333225"/>
            <a:ext cx="10782300" cy="6343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Impact of Automating Payables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337655"/>
            <a:ext cx="4623204" cy="4623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905" y="1337655"/>
            <a:ext cx="4623204" cy="46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144" y="2235200"/>
            <a:ext cx="7340602" cy="48937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585788" y="333225"/>
            <a:ext cx="10768012" cy="6343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Impact of Automating Payables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77" y="101543"/>
            <a:ext cx="7392811" cy="49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1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876577"/>
            <a:ext cx="10972800" cy="7189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Edit Numbers based on ROI Calculator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ROI Calculator 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390" y="1614421"/>
            <a:ext cx="3440308" cy="3263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794" y="1657041"/>
            <a:ext cx="3212939" cy="3364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98108" y="564703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400" dirty="0">
              <a:solidFill>
                <a:srgbClr val="009BD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3047" y="5000872"/>
            <a:ext cx="4744994" cy="1047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184663"/>
                </a:solidFill>
              </a:rPr>
              <a:t>$0.00</a:t>
            </a:r>
          </a:p>
          <a:p>
            <a:pPr algn="ctr"/>
            <a:r>
              <a:rPr lang="en-US" sz="2400" b="1" dirty="0">
                <a:solidFill>
                  <a:srgbClr val="184663"/>
                </a:solidFill>
              </a:rPr>
              <a:t>Your Total Savings Per Month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8103" y="5000872"/>
            <a:ext cx="4744994" cy="1047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184663"/>
                </a:solidFill>
              </a:rPr>
              <a:t>0</a:t>
            </a:r>
          </a:p>
          <a:p>
            <a:pPr algn="ctr"/>
            <a:r>
              <a:rPr lang="en-US" sz="2400" b="1" dirty="0">
                <a:solidFill>
                  <a:srgbClr val="184663"/>
                </a:solidFill>
              </a:rPr>
              <a:t>Your Man Hours Saved Per Month</a:t>
            </a:r>
          </a:p>
        </p:txBody>
      </p:sp>
    </p:spTree>
    <p:extLst>
      <p:ext uri="{BB962C8B-B14F-4D97-AF65-F5344CB8AC3E}">
        <p14:creationId xmlns:p14="http://schemas.microsoft.com/office/powerpoint/2010/main" val="399679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116438"/>
              </p:ext>
            </p:extLst>
          </p:nvPr>
        </p:nvGraphicFramePr>
        <p:xfrm>
          <a:off x="609600" y="1391297"/>
          <a:ext cx="10972800" cy="484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ROI Calculator Results</a:t>
            </a: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609600" y="839627"/>
            <a:ext cx="10972800" cy="71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94C841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Edit Numbers below 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&gt; Chart Design -&gt; Edit Excel Data  </a:t>
            </a:r>
          </a:p>
        </p:txBody>
      </p:sp>
    </p:spTree>
    <p:extLst>
      <p:ext uri="{BB962C8B-B14F-4D97-AF65-F5344CB8AC3E}">
        <p14:creationId xmlns:p14="http://schemas.microsoft.com/office/powerpoint/2010/main" val="598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ROI Calculator 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933" y="967560"/>
            <a:ext cx="5096934" cy="5096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700" y="967560"/>
            <a:ext cx="5099766" cy="50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45-Day 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47135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ct val="0"/>
              </a:spcBef>
            </a:pPr>
            <a:r>
              <a:rPr lang="en-US" altLang="en-US" sz="3600" dirty="0"/>
              <a:t>Why should we automate? </a:t>
            </a:r>
          </a:p>
          <a:p>
            <a:pPr marL="914400" lvl="1" indent="-457200">
              <a:lnSpc>
                <a:spcPct val="100000"/>
              </a:lnSpc>
              <a:spcBef>
                <a:spcPct val="0"/>
              </a:spcBef>
            </a:pPr>
            <a:r>
              <a:rPr lang="en-US" altLang="en-US" sz="2800" dirty="0"/>
              <a:t>It will immediately save time and money, and also enable our AP department to pursue higher-level tasks that will save the company even more money. </a:t>
            </a:r>
            <a:br>
              <a:rPr lang="en-US" altLang="en-US" sz="2800" dirty="0"/>
            </a:br>
            <a:endParaRPr lang="en-US" altLang="en-US" sz="2800" dirty="0"/>
          </a:p>
          <a:p>
            <a:pPr marL="457200" indent="-457200">
              <a:lnSpc>
                <a:spcPct val="100000"/>
              </a:lnSpc>
              <a:spcBef>
                <a:spcPct val="0"/>
              </a:spcBef>
            </a:pPr>
            <a:r>
              <a:rPr lang="en-US" altLang="en-US" sz="3600" dirty="0"/>
              <a:t>Why now? </a:t>
            </a:r>
          </a:p>
          <a:p>
            <a:pPr marL="914400" lvl="1" indent="-457200">
              <a:lnSpc>
                <a:spcPct val="100000"/>
              </a:lnSpc>
              <a:spcBef>
                <a:spcPct val="0"/>
              </a:spcBef>
            </a:pPr>
            <a:r>
              <a:rPr lang="en-US" altLang="en-US" sz="2800" dirty="0"/>
              <a:t>Because we are losing money with each day spent committed to the manual, paper-based process. </a:t>
            </a:r>
          </a:p>
          <a:p>
            <a:pPr marL="914400" lvl="1" indent="-457200">
              <a:lnSpc>
                <a:spcPct val="100000"/>
              </a:lnSpc>
              <a:spcBef>
                <a:spcPct val="0"/>
              </a:spcBef>
            </a:pPr>
            <a:r>
              <a:rPr lang="en-US" altLang="en-US" sz="2800" dirty="0" err="1"/>
              <a:t>AvidXchange</a:t>
            </a:r>
            <a:r>
              <a:rPr lang="en-US" altLang="en-US" sz="2800" dirty="0"/>
              <a:t> has a </a:t>
            </a:r>
            <a:r>
              <a:rPr lang="en-US" altLang="en-US" sz="2800" b="1" dirty="0">
                <a:hlinkClick r:id="rId2"/>
              </a:rPr>
              <a:t>45-day implementation guarantee</a:t>
            </a:r>
            <a:r>
              <a:rPr lang="en-US" altLang="en-US" sz="2800" dirty="0"/>
              <a:t>, so we could automate and start seeing savings very soon.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9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03348" y="6537747"/>
            <a:ext cx="3120939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80" y="324697"/>
            <a:ext cx="11532440" cy="57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1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35" r="2235"/>
          <a:stretch/>
        </p:blipFill>
        <p:spPr>
          <a:xfrm>
            <a:off x="0" y="0"/>
            <a:ext cx="12192000" cy="6862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6054"/>
            <a:ext cx="10972800" cy="64654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2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/>
              <a:t>Overview of AvidXchange</a:t>
            </a:r>
          </a:p>
          <a:p>
            <a:pPr lvl="0"/>
            <a:r>
              <a:rPr lang="en-US" sz="3200" dirty="0"/>
              <a:t>What are AP and Payment Automation?</a:t>
            </a:r>
          </a:p>
          <a:p>
            <a:pPr lvl="0"/>
            <a:r>
              <a:rPr lang="en-US" sz="3200" dirty="0"/>
              <a:t>Impact of Automating Payables</a:t>
            </a:r>
          </a:p>
          <a:p>
            <a:pPr lvl="0"/>
            <a:r>
              <a:rPr lang="en-US" sz="3200" dirty="0"/>
              <a:t>Return on Investment</a:t>
            </a:r>
          </a:p>
          <a:p>
            <a:pPr lvl="0"/>
            <a:r>
              <a:rPr lang="en-US" sz="3200" dirty="0"/>
              <a:t>45-Day Implementation </a:t>
            </a:r>
          </a:p>
          <a:p>
            <a:endParaRPr lang="en-US" sz="3200" dirty="0"/>
          </a:p>
          <a:p>
            <a:pPr lvl="1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9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9672" y="1478843"/>
            <a:ext cx="5921529" cy="46092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AvidXchange revolutionizes the way companies pay their bills.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An industry leader in automating invoice and payment processes for midmarket companies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More than 5,500 clients throughout North America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3718"/>
          </a:xfrm>
        </p:spPr>
        <p:txBody>
          <a:bodyPr>
            <a:normAutofit/>
          </a:bodyPr>
          <a:lstStyle/>
          <a:p>
            <a:r>
              <a:rPr lang="en-US" b="1" dirty="0"/>
              <a:t>Who Is AvidXchange?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201" y="747836"/>
            <a:ext cx="5366796" cy="53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44375" y="-1234521"/>
            <a:ext cx="15880750" cy="8935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3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7E5B6F-3E9D-9F4C-A30A-2186025F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4134" y="-852488"/>
            <a:ext cx="13140267" cy="7391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17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22914" y="1099457"/>
            <a:ext cx="8178573" cy="49886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Cloud-based solution that integrates with accounting system software to help companies streamline their Accounts Payable workflow, removing manual tasks and paper in the process. 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Eliminates tedious tasks like opening the mail, manual data entry, and filing stacks of paper. 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Eliminates paper invoices and checks altogether and creates new time for high-level strategic tasks. 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8311" y="333225"/>
            <a:ext cx="11103832" cy="6343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Are AP &amp; Payment Automation?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5247" y="1201626"/>
            <a:ext cx="4458462" cy="44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5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43538" y="1546578"/>
            <a:ext cx="6138862" cy="45414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tx1"/>
                </a:solidFill>
              </a:rPr>
              <a:t>Automation has been shown to reduce operating costs and processing time.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tx1"/>
                </a:solidFill>
              </a:rPr>
              <a:t>Added time can be utilized to negotiate vendor discounts and rebate procurement instead of copying and scanning files or searching for misplaced invoices.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Are AP &amp; Payment Automation?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5056"/>
            <a:ext cx="5632578" cy="56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5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6148" y="6492875"/>
            <a:ext cx="3120938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0840"/>
            <a:ext cx="12192000" cy="54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31849" y="6492875"/>
            <a:ext cx="3120938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0840"/>
            <a:ext cx="12192000" cy="54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60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vidRev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vidRev_2017" id="{29F8CAB0-7946-4248-8DA4-09E3125ED848}" vid="{A5B6C705-79B2-6F4D-BD81-BD399681E80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vidRev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vidRev_2017" id="{29F8CAB0-7946-4248-8DA4-09E3125ED848}" vid="{A5B6C705-79B2-6F4D-BD81-BD399681E801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019_AvidXchange">
  <a:themeElements>
    <a:clrScheme name="AvidXchange">
      <a:dk1>
        <a:srgbClr val="024E68"/>
      </a:dk1>
      <a:lt1>
        <a:srgbClr val="FFFFFF"/>
      </a:lt1>
      <a:dk2>
        <a:srgbClr val="33A04A"/>
      </a:dk2>
      <a:lt2>
        <a:srgbClr val="E7E6E6"/>
      </a:lt2>
      <a:accent1>
        <a:srgbClr val="0683C9"/>
      </a:accent1>
      <a:accent2>
        <a:srgbClr val="A3D137"/>
      </a:accent2>
      <a:accent3>
        <a:srgbClr val="B1B2B2"/>
      </a:accent3>
      <a:accent4>
        <a:srgbClr val="DB4041"/>
      </a:accent4>
      <a:accent5>
        <a:srgbClr val="AB208E"/>
      </a:accent5>
      <a:accent6>
        <a:srgbClr val="FFC63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_AvidXchange" id="{959BE39D-623A-874C-B387-4E220D8244FD}" vid="{346FDA63-59DD-F445-A997-C50A3B0B3A9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AvidRev_2017</Template>
  <TotalTime>3860</TotalTime>
  <Words>277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Helvetica Light</vt:lpstr>
      <vt:lpstr>Helvetica Regular</vt:lpstr>
      <vt:lpstr>Wingdings</vt:lpstr>
      <vt:lpstr>AvidRev_2017</vt:lpstr>
      <vt:lpstr>Custom Design</vt:lpstr>
      <vt:lpstr>1_AvidRev_2017</vt:lpstr>
      <vt:lpstr>1_Custom Design</vt:lpstr>
      <vt:lpstr>2019_AvidXchange</vt:lpstr>
      <vt:lpstr>How to Sell AP Automation to Your Organization</vt:lpstr>
      <vt:lpstr>Agenda</vt:lpstr>
      <vt:lpstr>Who Is AvidXchange?</vt:lpstr>
      <vt:lpstr>Locations</vt:lpstr>
      <vt:lpstr>PowerPoint Presentation</vt:lpstr>
      <vt:lpstr>What Are AP &amp; Payment Automation?</vt:lpstr>
      <vt:lpstr>What Are AP &amp; Payment Automation?</vt:lpstr>
      <vt:lpstr>PowerPoint Presentation</vt:lpstr>
      <vt:lpstr>PowerPoint Presentation</vt:lpstr>
      <vt:lpstr>Impact of Automating Payables</vt:lpstr>
      <vt:lpstr>Impact of Automating Payables</vt:lpstr>
      <vt:lpstr>Impact of Automating Payables</vt:lpstr>
      <vt:lpstr>ROI Calculator Results</vt:lpstr>
      <vt:lpstr>ROI Calculator Results</vt:lpstr>
      <vt:lpstr>ROI Calculator Results</vt:lpstr>
      <vt:lpstr>45-Day Implementation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before it’s too late</dc:title>
  <dc:creator>Jennifer Ittenbach</dc:creator>
  <cp:lastModifiedBy>Shalaeha McClintock</cp:lastModifiedBy>
  <cp:revision>46</cp:revision>
  <dcterms:created xsi:type="dcterms:W3CDTF">2017-10-23T14:42:29Z</dcterms:created>
  <dcterms:modified xsi:type="dcterms:W3CDTF">2019-03-08T15:59:04Z</dcterms:modified>
</cp:coreProperties>
</file>